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264" r:id="rId3"/>
    <p:sldId id="479" r:id="rId4"/>
    <p:sldId id="447" r:id="rId5"/>
    <p:sldId id="449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70" r:id="rId24"/>
    <p:sldId id="471" r:id="rId25"/>
    <p:sldId id="468" r:id="rId26"/>
    <p:sldId id="469" r:id="rId27"/>
    <p:sldId id="472" r:id="rId28"/>
    <p:sldId id="480" r:id="rId29"/>
    <p:sldId id="417" r:id="rId30"/>
    <p:sldId id="418" r:id="rId31"/>
    <p:sldId id="481" r:id="rId32"/>
    <p:sldId id="482" r:id="rId33"/>
    <p:sldId id="484" r:id="rId34"/>
    <p:sldId id="485" r:id="rId35"/>
    <p:sldId id="486" r:id="rId36"/>
    <p:sldId id="483" r:id="rId37"/>
    <p:sldId id="489" r:id="rId38"/>
    <p:sldId id="421" r:id="rId39"/>
    <p:sldId id="419" r:id="rId40"/>
    <p:sldId id="422" r:id="rId41"/>
    <p:sldId id="423" r:id="rId42"/>
    <p:sldId id="420" r:id="rId43"/>
    <p:sldId id="488" r:id="rId44"/>
    <p:sldId id="487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75" r:id="rId55"/>
    <p:sldId id="436" r:id="rId56"/>
    <p:sldId id="437" r:id="rId57"/>
    <p:sldId id="476" r:id="rId58"/>
    <p:sldId id="439" r:id="rId59"/>
    <p:sldId id="477" r:id="rId60"/>
    <p:sldId id="441" r:id="rId61"/>
    <p:sldId id="442" r:id="rId62"/>
    <p:sldId id="473" r:id="rId63"/>
    <p:sldId id="474" r:id="rId64"/>
    <p:sldId id="444" r:id="rId65"/>
    <p:sldId id="445" r:id="rId66"/>
    <p:sldId id="446" r:id="rId67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0" autoAdjust="0"/>
    <p:restoredTop sz="95578" autoAdjust="0"/>
  </p:normalViewPr>
  <p:slideViewPr>
    <p:cSldViewPr showGuides="1">
      <p:cViewPr varScale="1">
        <p:scale>
          <a:sx n="139" d="100"/>
          <a:sy n="139" d="100"/>
        </p:scale>
        <p:origin x="176" y="312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8/1/21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8/1/21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8/1/21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8/1/21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8/1/21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8/1/21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8/1/21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8/1/21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8/1/21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8/1/21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2" Type="http://schemas.openxmlformats.org/officeDocument/2006/relationships/hyperlink" Target="http://www.jvcasillas.com/clinica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vUNEwsWoWy4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Clínica de pronunciación: </a:t>
            </a:r>
            <a:br>
              <a:rPr lang="es-ES_tradnl"/>
            </a:br>
            <a:r>
              <a:rPr lang="es-ES_tradnl"/>
              <a:t>Sesión 5</a:t>
            </a:r>
            <a:endParaRPr lang="es-ES_trad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57150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Dirigida por:</a:t>
            </a:r>
          </a:p>
          <a:p>
            <a:r>
              <a:rPr lang="es-ES_tradnl" dirty="0"/>
              <a:t>Joseph Casillas, Nicole Rodríguez, Juan Manuel </a:t>
            </a:r>
            <a:r>
              <a:rPr lang="es-ES_tradnl" dirty="0" err="1"/>
              <a:t>Menjívar</a:t>
            </a:r>
            <a:r>
              <a:rPr lang="es-ES_tradnl" dirty="0"/>
              <a:t>, Hortensia Gutiérrez y </a:t>
            </a:r>
            <a:r>
              <a:rPr lang="es-ES_tradnl" dirty="0" err="1"/>
              <a:t>Matt</a:t>
            </a:r>
            <a:r>
              <a:rPr lang="es-ES_tradnl" dirty="0"/>
              <a:t> </a:t>
            </a:r>
            <a:r>
              <a:rPr lang="en-US" dirty="0" err="1"/>
              <a:t>Dearstyne</a:t>
            </a:r>
            <a:endParaRPr lang="es-ES_tradnl" dirty="0"/>
          </a:p>
          <a:p>
            <a:r>
              <a:rPr lang="es-ES_tradnl" dirty="0" err="1"/>
              <a:t>Middlebury</a:t>
            </a:r>
            <a:r>
              <a:rPr lang="es-ES_tradnl" dirty="0"/>
              <a:t> </a:t>
            </a:r>
            <a:r>
              <a:rPr lang="es-ES_tradnl" dirty="0" err="1"/>
              <a:t>College</a:t>
            </a:r>
            <a:r>
              <a:rPr lang="es-ES_tradnl" dirty="0"/>
              <a:t> - 2021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Lunes y martes: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La asimilación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26595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pic>
        <p:nvPicPr>
          <p:cNvPr id="3" name="Picture 2" descr="53245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780"/>
            <a:ext cx="5196520" cy="51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Una</a:t>
            </a:r>
            <a:r>
              <a:rPr lang="en-US" sz="6600" dirty="0">
                <a:solidFill>
                  <a:srgbClr val="FFFFFF"/>
                </a:solidFill>
              </a:rPr>
              <a:t> nota </a:t>
            </a:r>
            <a:r>
              <a:rPr lang="en-US" sz="6600" dirty="0" err="1">
                <a:solidFill>
                  <a:srgbClr val="FFFFFF"/>
                </a:solidFill>
              </a:rPr>
              <a:t>acerca</a:t>
            </a:r>
            <a:r>
              <a:rPr lang="en-US" sz="6600" dirty="0">
                <a:solidFill>
                  <a:srgbClr val="FFFFFF"/>
                </a:solidFill>
              </a:rPr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inglés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alveolar.</a:t>
            </a:r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89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Una</a:t>
            </a:r>
            <a:r>
              <a:rPr lang="en-US" sz="6600" dirty="0"/>
              <a:t> nota </a:t>
            </a:r>
            <a:r>
              <a:rPr lang="en-US" sz="6600" dirty="0" err="1"/>
              <a:t>acerca</a:t>
            </a:r>
            <a:r>
              <a:rPr lang="en-US" sz="6600" dirty="0"/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español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</a:t>
            </a:r>
            <a:r>
              <a:rPr lang="en-US" sz="5000" b="1" u="sng" dirty="0">
                <a:solidFill>
                  <a:srgbClr val="FF0000"/>
                </a:solidFill>
              </a:rPr>
              <a:t>dental</a:t>
            </a:r>
            <a:r>
              <a:rPr lang="en-US" sz="5000" dirty="0"/>
              <a:t>.</a:t>
            </a:r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530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49518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[s]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[z]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5443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5" name="Picture 4" descr="532449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3654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Arial Black"/>
              </a:rPr>
              <a:t>L</a:t>
            </a:r>
            <a:r>
              <a:rPr lang="en-US" sz="4400" dirty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6600"/>
                </a:solidFill>
              </a:rPr>
              <a:t>¡Hoy </a:t>
            </a:r>
            <a:r>
              <a:rPr lang="en-US" sz="3500" dirty="0" err="1">
                <a:solidFill>
                  <a:srgbClr val="FF6600"/>
                </a:solidFill>
              </a:rPr>
              <a:t>es</a:t>
            </a:r>
            <a:r>
              <a:rPr lang="en-US" sz="3500" dirty="0">
                <a:solidFill>
                  <a:srgbClr val="FF6600"/>
                </a:solidFill>
              </a:rPr>
              <a:t> la </a:t>
            </a:r>
            <a:r>
              <a:rPr lang="en-US" sz="3500" dirty="0" err="1">
                <a:solidFill>
                  <a:srgbClr val="FF6600"/>
                </a:solidFill>
              </a:rPr>
              <a:t>última</a:t>
            </a:r>
            <a:r>
              <a:rPr lang="en-US" sz="3500" dirty="0">
                <a:solidFill>
                  <a:srgbClr val="FF6600"/>
                </a:solidFill>
              </a:rPr>
              <a:t> </a:t>
            </a:r>
            <a:r>
              <a:rPr lang="en-US" sz="3500" dirty="0" err="1">
                <a:solidFill>
                  <a:srgbClr val="FF6600"/>
                </a:solidFill>
              </a:rPr>
              <a:t>clínica</a:t>
            </a:r>
            <a:r>
              <a:rPr lang="en-US" sz="3500" dirty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2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 dirty="0">
                <a:latin typeface="Arial Black"/>
              </a:rPr>
              <a:t>—mi—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028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57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10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0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485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Hay que evitar la </a:t>
            </a:r>
            <a:r>
              <a:rPr lang="es-ES_tradnl" sz="2400" dirty="0" err="1"/>
              <a:t>schwa</a:t>
            </a:r>
            <a:r>
              <a:rPr lang="es-ES_tradnl" sz="2400" dirty="0"/>
              <a:t> /</a:t>
            </a:r>
            <a:r>
              <a:rPr lang="en-US" sz="2400" dirty="0" err="1"/>
              <a:t>ə</a:t>
            </a:r>
            <a:r>
              <a:rPr lang="en-US" sz="2400" dirty="0"/>
              <a:t>/</a:t>
            </a:r>
            <a:endParaRPr lang="es-ES_tradnl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Enlazamos las palabras (VCV --&gt;  V-CV)</a:t>
            </a:r>
          </a:p>
        </p:txBody>
      </p:sp>
    </p:spTree>
    <p:extLst>
      <p:ext uri="{BB962C8B-B14F-4D97-AF65-F5344CB8AC3E}">
        <p14:creationId xmlns:p14="http://schemas.microsoft.com/office/powerpoint/2010/main" val="12313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244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1" y="148989"/>
            <a:ext cx="5375511" cy="53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145906" y="37719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13594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1"/>
          <a:stretch/>
        </p:blipFill>
        <p:spPr bwMode="auto">
          <a:xfrm>
            <a:off x="2057400" y="672885"/>
            <a:ext cx="5029200" cy="43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685" y="738502"/>
            <a:ext cx="838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ɾ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834" y="1130085"/>
            <a:ext cx="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rr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6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/ɾ/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pic>
        <p:nvPicPr>
          <p:cNvPr id="4" name="Picture 3" descr="Screen Shot 2014-08-03 at 10.1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56" y="-4162"/>
            <a:ext cx="5761244" cy="4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66700"/>
            <a:ext cx="7789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FF6600"/>
                </a:solidFill>
              </a:rPr>
              <a:t>Existe</a:t>
            </a:r>
            <a:r>
              <a:rPr lang="en-US" sz="6600" dirty="0">
                <a:solidFill>
                  <a:srgbClr val="FF6600"/>
                </a:solidFill>
              </a:rPr>
              <a:t> un </a:t>
            </a:r>
            <a:r>
              <a:rPr lang="en-US" sz="6600" dirty="0" err="1">
                <a:solidFill>
                  <a:srgbClr val="FF6600"/>
                </a:solidFill>
              </a:rPr>
              <a:t>sonido</a:t>
            </a:r>
            <a:r>
              <a:rPr lang="en-US" sz="6600" dirty="0">
                <a:solidFill>
                  <a:srgbClr val="FF6600"/>
                </a:solidFill>
              </a:rPr>
              <a:t> </a:t>
            </a:r>
            <a:r>
              <a:rPr lang="en-US" sz="6600" dirty="0" err="1">
                <a:solidFill>
                  <a:srgbClr val="FF6600"/>
                </a:solidFill>
              </a:rPr>
              <a:t>parecido</a:t>
            </a:r>
            <a:r>
              <a:rPr lang="en-US" sz="6600" dirty="0">
                <a:solidFill>
                  <a:srgbClr val="FF6600"/>
                </a:solidFill>
              </a:rPr>
              <a:t> en </a:t>
            </a:r>
            <a:r>
              <a:rPr lang="en-US" sz="6600" dirty="0" err="1">
                <a:solidFill>
                  <a:srgbClr val="FF6600"/>
                </a:solidFill>
              </a:rPr>
              <a:t>inglés</a:t>
            </a:r>
            <a:r>
              <a:rPr lang="en-US" sz="6600" dirty="0">
                <a:solidFill>
                  <a:srgbClr val="FF6600"/>
                </a:solidFill>
              </a:rPr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897475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“</a:t>
            </a:r>
            <a:r>
              <a:rPr lang="en-US" sz="4500" dirty="0" err="1"/>
              <a:t>tt</a:t>
            </a:r>
            <a:r>
              <a:rPr lang="en-US" sz="4500" dirty="0"/>
              <a:t>” y “d” son </a:t>
            </a:r>
            <a:r>
              <a:rPr lang="en-US" sz="4500" dirty="0" err="1"/>
              <a:t>alveolares</a:t>
            </a:r>
            <a:endParaRPr lang="en-US" sz="4500" dirty="0"/>
          </a:p>
        </p:txBody>
      </p:sp>
      <p:pic>
        <p:nvPicPr>
          <p:cNvPr id="5" name="Picture 4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89609"/>
            <a:ext cx="4648200" cy="285869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6324600" y="3162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15817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EL_TORO_DE_OSBOR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3662112" cy="2173026"/>
          </a:xfrm>
          <a:prstGeom prst="rect">
            <a:avLst/>
          </a:prstGeom>
        </p:spPr>
      </p:pic>
      <p:pic>
        <p:nvPicPr>
          <p:cNvPr id="6" name="Picture 5" descr="t1la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4100"/>
            <a:ext cx="39285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23110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2171700"/>
            <a:ext cx="8000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/>
              <a:t>La “d” de “</a:t>
            </a:r>
            <a:r>
              <a:rPr lang="en-US" sz="4000" dirty="0" err="1"/>
              <a:t>todo</a:t>
            </a:r>
            <a:r>
              <a:rPr lang="en-US" sz="4000" dirty="0"/>
              <a:t>” </a:t>
            </a:r>
            <a:r>
              <a:rPr lang="en-US" sz="4000" dirty="0" err="1"/>
              <a:t>es</a:t>
            </a:r>
            <a:r>
              <a:rPr lang="en-US" sz="4000" dirty="0"/>
              <a:t> dental y </a:t>
            </a:r>
            <a:r>
              <a:rPr lang="en-US" sz="4000" dirty="0" err="1"/>
              <a:t>tiene</a:t>
            </a:r>
            <a:r>
              <a:rPr lang="en-US" sz="4000" dirty="0"/>
              <a:t> </a:t>
            </a:r>
            <a:r>
              <a:rPr lang="en-US" sz="4000" dirty="0" err="1"/>
              <a:t>pronunciación</a:t>
            </a:r>
            <a:r>
              <a:rPr lang="en-US" sz="4000" dirty="0"/>
              <a:t> “suave”.</a:t>
            </a:r>
          </a:p>
          <a:p>
            <a:pPr marL="285750" indent="-285750">
              <a:buFont typeface="Arial"/>
              <a:buChar char="•"/>
            </a:pPr>
            <a:endParaRPr lang="en-US" sz="4000" dirty="0"/>
          </a:p>
          <a:p>
            <a:pPr marL="285750" indent="-285750">
              <a:buFont typeface="Arial"/>
              <a:buChar char="•"/>
            </a:pPr>
            <a:r>
              <a:rPr lang="en-US" sz="4000" dirty="0"/>
              <a:t>La “r” de “</a:t>
            </a:r>
            <a:r>
              <a:rPr lang="en-US" sz="4000" dirty="0" err="1"/>
              <a:t>toro</a:t>
            </a:r>
            <a:r>
              <a:rPr lang="en-US" sz="4000" dirty="0"/>
              <a:t>” </a:t>
            </a:r>
            <a:r>
              <a:rPr lang="en-US" sz="4000" dirty="0" err="1"/>
              <a:t>suena</a:t>
            </a:r>
            <a:r>
              <a:rPr lang="en-US" sz="4000" dirty="0"/>
              <a:t> </a:t>
            </a:r>
            <a:r>
              <a:rPr lang="en-US" sz="4000" dirty="0" err="1"/>
              <a:t>como</a:t>
            </a:r>
            <a:r>
              <a:rPr lang="en-US" sz="4000" dirty="0"/>
              <a:t> “</a:t>
            </a:r>
            <a:r>
              <a:rPr lang="en-US" sz="4000" dirty="0" err="1"/>
              <a:t>tt</a:t>
            </a:r>
            <a:r>
              <a:rPr lang="en-US" sz="4000" dirty="0"/>
              <a:t>” en </a:t>
            </a:r>
            <a:r>
              <a:rPr lang="en-US" sz="4000" dirty="0" err="1"/>
              <a:t>inglés</a:t>
            </a:r>
            <a:r>
              <a:rPr lang="en-US" sz="4000" dirty="0"/>
              <a:t> (“potty”).</a:t>
            </a:r>
          </a:p>
        </p:txBody>
      </p:sp>
    </p:spTree>
    <p:extLst>
      <p:ext uri="{BB962C8B-B14F-4D97-AF65-F5344CB8AC3E}">
        <p14:creationId xmlns:p14="http://schemas.microsoft.com/office/powerpoint/2010/main" val="2691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7332899-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000"/>
            <a:ext cx="3810000" cy="4711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19702"/>
              </p:ext>
            </p:extLst>
          </p:nvPr>
        </p:nvGraphicFramePr>
        <p:xfrm>
          <a:off x="457200" y="223266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4127837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(¡</a:t>
            </a:r>
            <a:r>
              <a:rPr lang="en-US" sz="3000" dirty="0" err="1">
                <a:solidFill>
                  <a:srgbClr val="FF0000"/>
                </a:solidFill>
              </a:rPr>
              <a:t>pero</a:t>
            </a:r>
            <a:r>
              <a:rPr lang="en-US" sz="3000" dirty="0">
                <a:solidFill>
                  <a:srgbClr val="FF0000"/>
                </a:solidFill>
              </a:rPr>
              <a:t> con </a:t>
            </a:r>
            <a:r>
              <a:rPr lang="en-US" sz="3000" dirty="0" err="1">
                <a:solidFill>
                  <a:srgbClr val="FF0000"/>
                </a:solidFill>
              </a:rPr>
              <a:t>las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vocales</a:t>
            </a:r>
            <a:r>
              <a:rPr lang="en-US" sz="3000" dirty="0">
                <a:solidFill>
                  <a:srgbClr val="FF0000"/>
                </a:solidFill>
              </a:rPr>
              <a:t> del </a:t>
            </a:r>
            <a:r>
              <a:rPr lang="en-US" sz="3000" dirty="0" err="1">
                <a:solidFill>
                  <a:srgbClr val="FF0000"/>
                </a:solidFill>
              </a:rPr>
              <a:t>español</a:t>
            </a:r>
            <a:r>
              <a:rPr lang="en-US" sz="30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3" name="Donut 2"/>
          <p:cNvSpPr/>
          <p:nvPr/>
        </p:nvSpPr>
        <p:spPr>
          <a:xfrm>
            <a:off x="4495800" y="1485900"/>
            <a:ext cx="2438400" cy="2667000"/>
          </a:xfrm>
          <a:prstGeom prst="donut">
            <a:avLst>
              <a:gd name="adj" fmla="val 6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952500"/>
            <a:ext cx="108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“Toto”</a:t>
            </a:r>
          </a:p>
        </p:txBody>
      </p:sp>
      <p:pic>
        <p:nvPicPr>
          <p:cNvPr id="7" name="Picture 4" descr="EL_TORO_DE_OSBOR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0" y="1267123"/>
            <a:ext cx="166941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600200" y="757178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>
                <a:latin typeface="Arial Black" charset="0"/>
              </a:rPr>
              <a:t>pa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a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81600" y="757178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3238500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Inglés</a:t>
            </a:r>
            <a:r>
              <a:rPr lang="en-US" sz="6600" dirty="0">
                <a:solidFill>
                  <a:schemeClr val="tx2"/>
                </a:solidFill>
              </a:rPr>
              <a:t> </a:t>
            </a:r>
            <a:r>
              <a:rPr lang="en-US" sz="6600" dirty="0" err="1">
                <a:solidFill>
                  <a:schemeClr val="tx2"/>
                </a:solidFill>
              </a:rPr>
              <a:t>imaginario</a:t>
            </a:r>
            <a:endParaRPr lang="en-US" sz="6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2385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Español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571500"/>
            <a:ext cx="9144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a.	</a:t>
            </a:r>
            <a:r>
              <a:rPr lang="es-CR" sz="3200" b="1" dirty="0">
                <a:latin typeface="Palatino" charset="0"/>
              </a:rPr>
              <a:t>La pala es para ti.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3200" b="1" dirty="0">
                <a:latin typeface="Palatino" charset="0"/>
              </a:rPr>
              <a:t>Por eso paramos antes.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3200" b="1" dirty="0">
                <a:latin typeface="Palatino" charset="0"/>
              </a:rPr>
              <a:t>Numerosas palabras para practicar español.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3200" b="1" dirty="0">
                <a:latin typeface="Palatino" charset="0"/>
              </a:rPr>
              <a:t>El principiante practica por horas en el coro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3200" b="1" dirty="0">
                <a:latin typeface="Palatino" charset="0"/>
              </a:rPr>
              <a:t>El muro es caro para ser pura madera</a:t>
            </a:r>
          </a:p>
        </p:txBody>
      </p:sp>
    </p:spTree>
    <p:extLst>
      <p:ext uri="{BB962C8B-B14F-4D97-AF65-F5344CB8AC3E}">
        <p14:creationId xmlns:p14="http://schemas.microsoft.com/office/powerpoint/2010/main" val="4167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10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239000" cy="2980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159" y="3143252"/>
            <a:ext cx="90717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err="1">
                <a:solidFill>
                  <a:srgbClr val="FF0000"/>
                </a:solidFill>
                <a:latin typeface="Arial Black"/>
                <a:cs typeface="Arial Black"/>
              </a:rPr>
              <a:t>rrrrr</a:t>
            </a:r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35560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46736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1968366" y="1803358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4798620" y="1839899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18669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291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rrrrrrrrrrrrr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8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91013"/>
              </p:ext>
            </p:extLst>
          </p:nvPr>
        </p:nvGraphicFramePr>
        <p:xfrm>
          <a:off x="0" y="0"/>
          <a:ext cx="9144000" cy="423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5" name="Document" r:id="rId3" imgW="5486400" imgH="3454400" progId="Word.Document.8">
                  <p:embed/>
                </p:oleObj>
              </mc:Choice>
              <mc:Fallback>
                <p:oleObj name="Document" r:id="rId3" imgW="54864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23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071801" y="4107240"/>
            <a:ext cx="570059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r-r-r</a:t>
            </a:r>
            <a:r>
              <a:rPr lang="en-US" sz="9600" b="1" dirty="0"/>
              <a:t>-</a:t>
            </a:r>
            <a:r>
              <a:rPr lang="en-US" sz="9600" b="1" dirty="0" err="1"/>
              <a:t>ecibió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4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r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474663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rr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514" y="49123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91200" y="0"/>
            <a:ext cx="3352800" cy="5829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2400" y="769937"/>
            <a:ext cx="749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e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e	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06550"/>
            <a:ext cx="9144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/</a:t>
            </a:r>
            <a:r>
              <a:rPr lang="en-US" sz="8800" dirty="0" err="1">
                <a:solidFill>
                  <a:schemeClr val="bg1"/>
                </a:solidFill>
              </a:rPr>
              <a:t>rrrrrrrrrrrrrrrr</a:t>
            </a:r>
            <a:r>
              <a:rPr lang="en-US" sz="8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7239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2196" y="747853"/>
            <a:ext cx="137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ɾ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34100" y="669896"/>
            <a:ext cx="1600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 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06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0" y="1208425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amón,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está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181600" cy="2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774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onaldo,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517263BC-790B-3346-A756-28E5A531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5400" cy="3933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4300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osa es una </a:t>
            </a:r>
            <a:r>
              <a:rPr lang="en-US" sz="5500" dirty="0" err="1">
                <a:latin typeface="Arial Black"/>
                <a:cs typeface="Arial Black"/>
              </a:rPr>
              <a:t>chic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rencorosa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5638800" y="1790700"/>
            <a:ext cx="3048000" cy="1762125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¡</a:t>
            </a:r>
            <a:r>
              <a:rPr lang="en-US" sz="3200" dirty="0" err="1">
                <a:solidFill>
                  <a:srgbClr val="0000FF"/>
                </a:solidFill>
                <a:latin typeface="Arial Black"/>
                <a:cs typeface="Arial Black"/>
              </a:rPr>
              <a:t>Ojo</a:t>
            </a: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7197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4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1943100"/>
            <a:ext cx="5867400" cy="1295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solidFill>
                  <a:srgbClr val="FF0000"/>
                </a:solidFill>
              </a:rPr>
              <a:t>u</a:t>
            </a:r>
            <a:r>
              <a:rPr lang="en-US" sz="6600" dirty="0" err="1">
                <a:solidFill>
                  <a:schemeClr val="bg1"/>
                </a:solidFill>
              </a:rPr>
              <a:t>n</a:t>
            </a:r>
            <a:r>
              <a:rPr lang="en-US" sz="6600" dirty="0" err="1">
                <a:solidFill>
                  <a:srgbClr val="FF0000"/>
                </a:solidFill>
              </a:rPr>
              <a:t>i</a:t>
            </a:r>
            <a:r>
              <a:rPr lang="en-US" sz="6600" dirty="0" err="1">
                <a:solidFill>
                  <a:schemeClr val="bg1"/>
                </a:solidFill>
              </a:rPr>
              <a:t>versid</a:t>
            </a:r>
            <a:r>
              <a:rPr lang="en-US" sz="6600" dirty="0" err="1">
                <a:solidFill>
                  <a:srgbClr val="FF0000"/>
                </a:solidFill>
              </a:rPr>
              <a:t>a</a:t>
            </a:r>
            <a:r>
              <a:rPr lang="en-US" sz="6600" dirty="0" err="1">
                <a:solidFill>
                  <a:schemeClr val="bg1"/>
                </a:solidFill>
              </a:rPr>
              <a:t>d</a:t>
            </a:r>
            <a:endParaRPr lang="en-US" sz="66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707690" y="3062942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90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8674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373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3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5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¡</a:t>
            </a:r>
            <a:r>
              <a:rPr lang="en-US" sz="3600" b="1" dirty="0" err="1"/>
              <a:t>Importa</a:t>
            </a:r>
            <a:r>
              <a:rPr lang="en-US" sz="3600" b="1" dirty="0"/>
              <a:t> 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"r”!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r>
              <a:rPr lang="en-US" sz="3500" b="1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opcional</a:t>
            </a:r>
            <a:r>
              <a:rPr lang="en-US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44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2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/>
              <a:t>(y/o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al principio de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5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37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27054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61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10" y="323850"/>
            <a:ext cx="211259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858109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a.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ciga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il.</a:t>
            </a:r>
          </a:p>
        </p:txBody>
      </p:sp>
    </p:spTree>
    <p:extLst>
      <p:ext uri="{BB962C8B-B14F-4D97-AF65-F5344CB8AC3E}">
        <p14:creationId xmlns:p14="http://schemas.microsoft.com/office/powerpoint/2010/main" val="34580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4250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Otros</a:t>
            </a:r>
            <a:r>
              <a:rPr lang="en-US" sz="6600" dirty="0"/>
              <a:t> </a:t>
            </a:r>
            <a:r>
              <a:rPr lang="en-US" sz="6600" dirty="0" err="1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48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www.jvcasillas.com/clinica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https://www.youtube.com/watch?v=ypwcqffJ1dI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https://www.youtube.com/watch?v=vUNEwsWoWy4</a:t>
            </a:r>
            <a:endParaRPr lang="en-US" sz="24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venir!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171700"/>
            <a:ext cx="3611880" cy="2410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009900"/>
            <a:ext cx="29258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joseph.casillas@rutgers.edu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midd_clinica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/>
              <a:t>Schwegler</a:t>
            </a:r>
            <a:r>
              <a:rPr lang="es-ES_tradnl" sz="2000" dirty="0"/>
              <a:t>, A. (2013). Clínica de pronunciación. </a:t>
            </a:r>
            <a:r>
              <a:rPr lang="es-ES_tradnl" sz="2000" dirty="0" err="1"/>
              <a:t>Middlebury</a:t>
            </a:r>
            <a:r>
              <a:rPr lang="es-ES_tradnl" sz="2000" dirty="0"/>
              <a:t> </a:t>
            </a:r>
            <a:r>
              <a:rPr lang="es-ES_tradnl" sz="2000" dirty="0" err="1"/>
              <a:t>College</a:t>
            </a:r>
            <a:r>
              <a:rPr lang="es-ES_tradnl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0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5538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926</Words>
  <Application>Microsoft Macintosh PowerPoint</Application>
  <PresentationFormat>On-screen Show (16:10)</PresentationFormat>
  <Paragraphs>240</Paragraphs>
  <Slides>65</Slides>
  <Notes>3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Arial Black</vt:lpstr>
      <vt:lpstr>Candara</vt:lpstr>
      <vt:lpstr>Century Gothic</vt:lpstr>
      <vt:lpstr>Palatino</vt:lpstr>
      <vt:lpstr>SILDoulos IPA93</vt:lpstr>
      <vt:lpstr>Times</vt:lpstr>
      <vt:lpstr>Books 16x9</vt:lpstr>
      <vt:lpstr>Document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2021-08-01T19:11:05Z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